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332" r:id="rId2"/>
  </p:sldIdLst>
  <p:sldSz cx="9906000" cy="6858000" type="A4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83">
          <p15:clr>
            <a:srgbClr val="A4A3A4"/>
          </p15:clr>
        </p15:guide>
        <p15:guide id="2" orient="horz" pos="2922">
          <p15:clr>
            <a:srgbClr val="A4A3A4"/>
          </p15:clr>
        </p15:guide>
        <p15:guide id="3" orient="horz" pos="3756">
          <p15:clr>
            <a:srgbClr val="A4A3A4"/>
          </p15:clr>
        </p15:guide>
        <p15:guide id="4" orient="horz" pos="459">
          <p15:clr>
            <a:srgbClr val="A4A3A4"/>
          </p15:clr>
        </p15:guide>
        <p15:guide id="5" orient="horz" pos="165">
          <p15:clr>
            <a:srgbClr val="A4A3A4"/>
          </p15:clr>
        </p15:guide>
        <p15:guide id="6" orient="horz" pos="4170">
          <p15:clr>
            <a:srgbClr val="A4A3A4"/>
          </p15:clr>
        </p15:guide>
        <p15:guide id="7" pos="462">
          <p15:clr>
            <a:srgbClr val="A4A3A4"/>
          </p15:clr>
        </p15:guide>
        <p15:guide id="8" pos="60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E7E4"/>
    <a:srgbClr val="AFCB37"/>
    <a:srgbClr val="89A4A7"/>
    <a:srgbClr val="133B5E"/>
    <a:srgbClr val="99C9C9"/>
    <a:srgbClr val="AFD0CA"/>
    <a:srgbClr val="F7A600"/>
    <a:srgbClr val="00305D"/>
    <a:srgbClr val="1961AC"/>
    <a:srgbClr val="E30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15" autoAdjust="0"/>
    <p:restoredTop sz="91533" autoAdjust="0"/>
  </p:normalViewPr>
  <p:slideViewPr>
    <p:cSldViewPr snapToGrid="0">
      <p:cViewPr>
        <p:scale>
          <a:sx n="80" d="100"/>
          <a:sy n="80" d="100"/>
        </p:scale>
        <p:origin x="252" y="-654"/>
      </p:cViewPr>
      <p:guideLst>
        <p:guide orient="horz" pos="783"/>
        <p:guide orient="horz" pos="2922"/>
        <p:guide orient="horz" pos="3756"/>
        <p:guide orient="horz" pos="459"/>
        <p:guide orient="horz" pos="165"/>
        <p:guide orient="horz" pos="4170"/>
        <p:guide pos="462"/>
        <p:guide pos="60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2005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0825598502432747E-3"/>
                  <c:y val="-4.7977950115668105E-3"/>
                </c:manualLayout>
              </c:layout>
              <c:tx>
                <c:rich>
                  <a:bodyPr/>
                  <a:lstStyle/>
                  <a:p>
                    <a:r>
                      <a:rPr lang="en-US" sz="800" dirty="0" smtClean="0"/>
                      <a:t>12.000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4807276971944814E-3"/>
                  <c:y val="-3.0401955358362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6001457761233774E-3"/>
                  <c:y val="-4.2975796535282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9818855684327455E-3"/>
                  <c:y val="3.667454769022714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1393130232945942E-3"/>
                  <c:y val="-1.2761121621715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6393466432492476E-3"/>
                  <c:y val="2.34867624276646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0330416914333666E-2"/>
                  <c:y val="2.257785887796483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6256673560998701E-3"/>
                  <c:y val="-1.684481948133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7899721088856196E-3"/>
                  <c:y val="-1.0956629669853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8.6281175783950101E-3"/>
                  <c:y val="-4.6009623957076595E-3"/>
                </c:manualLayout>
              </c:layout>
              <c:tx>
                <c:rich>
                  <a:bodyPr/>
                  <a:lstStyle/>
                  <a:p>
                    <a:r>
                      <a:rPr lang="en-US" sz="800" b="0" i="0" baseline="0" dirty="0" smtClean="0">
                        <a:latin typeface="Calibri" panose="020F0502020204030204" pitchFamily="34" charset="0"/>
                      </a:rPr>
                      <a:t>15.000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9.5642046998007015E-3"/>
                  <c:y val="3.67613856089885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6.8315747855719295E-3"/>
                  <c:y val="-2.8945972920463413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6.4054351363490884E-3"/>
                  <c:y val="-2.45317120500927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baseline="0">
                    <a:latin typeface="Calibri" panose="020F050202020403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Tabelle1!$A$2:$A$14</c:f>
              <c:strCache>
                <c:ptCount val="13"/>
                <c:pt idx="0">
                  <c:v>Türkei</c:v>
                </c:pt>
                <c:pt idx="1">
                  <c:v>Russland</c:v>
                </c:pt>
                <c:pt idx="2">
                  <c:v>Rumänien +Bulgarien</c:v>
                </c:pt>
                <c:pt idx="3">
                  <c:v>Polen</c:v>
                </c:pt>
                <c:pt idx="4">
                  <c:v>Italien</c:v>
                </c:pt>
                <c:pt idx="5">
                  <c:v>Griechenland</c:v>
                </c:pt>
                <c:pt idx="6">
                  <c:v>sonstige EU</c:v>
                </c:pt>
                <c:pt idx="7">
                  <c:v>sonstiges Europa</c:v>
                </c:pt>
                <c:pt idx="8">
                  <c:v>Unbestimmt</c:v>
                </c:pt>
                <c:pt idx="9">
                  <c:v>sonst. Asien, Australien</c:v>
                </c:pt>
                <c:pt idx="10">
                  <c:v>Afrika</c:v>
                </c:pt>
                <c:pt idx="11">
                  <c:v>Amerika</c:v>
                </c:pt>
                <c:pt idx="12">
                  <c:v>Naher/Mittlerer Osten</c:v>
                </c:pt>
              </c:strCache>
            </c:str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12000</c:v>
                </c:pt>
                <c:pt idx="1">
                  <c:v>8000</c:v>
                </c:pt>
                <c:pt idx="3">
                  <c:v>14000</c:v>
                </c:pt>
                <c:pt idx="4">
                  <c:v>10000</c:v>
                </c:pt>
                <c:pt idx="5">
                  <c:v>6000</c:v>
                </c:pt>
                <c:pt idx="6">
                  <c:v>34000</c:v>
                </c:pt>
                <c:pt idx="7">
                  <c:v>18000</c:v>
                </c:pt>
                <c:pt idx="8">
                  <c:v>24000</c:v>
                </c:pt>
                <c:pt idx="9">
                  <c:v>15000</c:v>
                </c:pt>
                <c:pt idx="11">
                  <c:v>8000</c:v>
                </c:pt>
                <c:pt idx="12">
                  <c:v>5000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8.1978897426863151E-3"/>
                  <c:y val="-3.67613856089885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1978897426863151E-3"/>
                  <c:y val="-3.67613856089885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1.102841568269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6.8315747855719295E-3"/>
                  <c:y val="-3.67613856089892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1.4704554243595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3663149571143858E-3"/>
                  <c:y val="-3.67613856089885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1.102841568269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3663149571143858E-3"/>
                  <c:y val="-1.4704554243595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800" baseline="0">
                    <a:latin typeface="Calibri" panose="020F050202020403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Tabelle1!$A$2:$A$14</c:f>
              <c:strCache>
                <c:ptCount val="13"/>
                <c:pt idx="0">
                  <c:v>Türkei</c:v>
                </c:pt>
                <c:pt idx="1">
                  <c:v>Russland</c:v>
                </c:pt>
                <c:pt idx="2">
                  <c:v>Rumänien +Bulgarien</c:v>
                </c:pt>
                <c:pt idx="3">
                  <c:v>Polen</c:v>
                </c:pt>
                <c:pt idx="4">
                  <c:v>Italien</c:v>
                </c:pt>
                <c:pt idx="5">
                  <c:v>Griechenland</c:v>
                </c:pt>
                <c:pt idx="6">
                  <c:v>sonstige EU</c:v>
                </c:pt>
                <c:pt idx="7">
                  <c:v>sonstiges Europa</c:v>
                </c:pt>
                <c:pt idx="8">
                  <c:v>Unbestimmt</c:v>
                </c:pt>
                <c:pt idx="9">
                  <c:v>sonst. Asien, Australien</c:v>
                </c:pt>
                <c:pt idx="10">
                  <c:v>Afrika</c:v>
                </c:pt>
                <c:pt idx="11">
                  <c:v>Amerika</c:v>
                </c:pt>
                <c:pt idx="12">
                  <c:v>Naher/Mittlerer Osten</c:v>
                </c:pt>
              </c:strCache>
            </c:str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22000</c:v>
                </c:pt>
                <c:pt idx="1">
                  <c:v>20000</c:v>
                </c:pt>
                <c:pt idx="2">
                  <c:v>14000</c:v>
                </c:pt>
                <c:pt idx="3">
                  <c:v>35000</c:v>
                </c:pt>
                <c:pt idx="4">
                  <c:v>13000</c:v>
                </c:pt>
                <c:pt idx="5">
                  <c:v>7000</c:v>
                </c:pt>
                <c:pt idx="6">
                  <c:v>55000</c:v>
                </c:pt>
                <c:pt idx="7">
                  <c:v>25000</c:v>
                </c:pt>
                <c:pt idx="9">
                  <c:v>34000</c:v>
                </c:pt>
                <c:pt idx="10">
                  <c:v>5000</c:v>
                </c:pt>
                <c:pt idx="11">
                  <c:v>19000</c:v>
                </c:pt>
                <c:pt idx="12">
                  <c:v>29000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215979520"/>
        <c:axId val="215981056"/>
        <c:axId val="0"/>
      </c:bar3DChart>
      <c:catAx>
        <c:axId val="2159795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aseline="0">
                <a:latin typeface="Calibri" panose="020F0502020204030204" pitchFamily="34" charset="0"/>
              </a:defRPr>
            </a:pPr>
            <a:endParaRPr lang="de-DE"/>
          </a:p>
        </c:txPr>
        <c:crossAx val="215981056"/>
        <c:crosses val="autoZero"/>
        <c:auto val="1"/>
        <c:lblAlgn val="ctr"/>
        <c:lblOffset val="100"/>
        <c:noMultiLvlLbl val="0"/>
      </c:catAx>
      <c:valAx>
        <c:axId val="215981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Calibri" panose="020F0502020204030204" pitchFamily="34" charset="0"/>
              </a:defRPr>
            </a:pPr>
            <a:endParaRPr lang="de-DE"/>
          </a:p>
        </c:txPr>
        <c:crossAx val="21597952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>
              <a:latin typeface="Calibri" panose="020F0502020204030204" pitchFamily="34" charset="0"/>
              <a:cs typeface="Calibri" panose="020F0502020204030204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144" cy="49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251" tIns="43125" rIns="86251" bIns="43125" numCol="1" anchor="t" anchorCtr="0" compatLnSpc="1">
            <a:prstTxWarp prst="textNoShape">
              <a:avLst/>
            </a:prstTxWarp>
          </a:bodyPr>
          <a:lstStyle>
            <a:lvl1pPr defTabSz="863334"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532" y="0"/>
            <a:ext cx="2945553" cy="49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251" tIns="43125" rIns="86251" bIns="43125" numCol="1" anchor="t" anchorCtr="0" compatLnSpc="1">
            <a:prstTxWarp prst="textNoShape">
              <a:avLst/>
            </a:prstTxWarp>
          </a:bodyPr>
          <a:lstStyle>
            <a:lvl1pPr algn="r" defTabSz="863334"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7144" cy="49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251" tIns="43125" rIns="86251" bIns="43125" numCol="1" anchor="b" anchorCtr="0" compatLnSpc="1">
            <a:prstTxWarp prst="textNoShape">
              <a:avLst/>
            </a:prstTxWarp>
          </a:bodyPr>
          <a:lstStyle>
            <a:lvl1pPr defTabSz="863334"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532" y="9430306"/>
            <a:ext cx="2945553" cy="49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251" tIns="43125" rIns="86251" bIns="43125" numCol="1" anchor="b" anchorCtr="0" compatLnSpc="1">
            <a:prstTxWarp prst="textNoShape">
              <a:avLst/>
            </a:prstTxWarp>
          </a:bodyPr>
          <a:lstStyle>
            <a:lvl1pPr algn="r" defTabSz="863334">
              <a:defRPr sz="1200">
                <a:cs typeface="+mn-cs"/>
              </a:defRPr>
            </a:lvl1pPr>
          </a:lstStyle>
          <a:p>
            <a:pPr>
              <a:defRPr/>
            </a:pPr>
            <a:fld id="{BDF2DA32-46B7-4336-BF6D-52FA0161D1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22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0106" cy="528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963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39398" y="0"/>
            <a:ext cx="2920106" cy="528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560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2950" y="755650"/>
            <a:ext cx="5351463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963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474" y="4684928"/>
            <a:ext cx="4992490" cy="4460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963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806"/>
            <a:ext cx="2920106" cy="45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963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9398" y="9447806"/>
            <a:ext cx="2920106" cy="45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1BBF9E1-F222-4D5B-9B0A-09946E30C3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6606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BBF9E1-F222-4D5B-9B0A-09946E30C339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9852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5" descr="balken_IQPPT_existenz.bmp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931863"/>
            <a:ext cx="99060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20"/>
          <p:cNvSpPr txBox="1">
            <a:spLocks noChangeArrowheads="1"/>
          </p:cNvSpPr>
          <p:nvPr userDrawn="1"/>
        </p:nvSpPr>
        <p:spPr bwMode="auto">
          <a:xfrm>
            <a:off x="7515226" y="887415"/>
            <a:ext cx="20542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800" b="1" dirty="0">
                <a:solidFill>
                  <a:srgbClr val="FFFFFF"/>
                </a:solidFill>
              </a:rPr>
              <a:t>www.netzwerk-iq.de  </a:t>
            </a:r>
            <a:r>
              <a:rPr lang="de-DE" sz="800" b="1" baseline="0" dirty="0">
                <a:solidFill>
                  <a:srgbClr val="FFFFFF"/>
                </a:solidFill>
              </a:rPr>
              <a:t> </a:t>
            </a:r>
            <a:r>
              <a:rPr lang="de-DE" sz="800" dirty="0">
                <a:solidFill>
                  <a:srgbClr val="FFFFFF"/>
                </a:solidFill>
              </a:rPr>
              <a:t>I  </a:t>
            </a:r>
            <a:r>
              <a:rPr lang="de-DE" sz="800" b="1" dirty="0">
                <a:solidFill>
                  <a:srgbClr val="FFFFFF"/>
                </a:solidFill>
              </a:rPr>
              <a:t>© </a:t>
            </a:r>
            <a:r>
              <a:rPr lang="de-DE" sz="800" b="1" dirty="0" smtClean="0">
                <a:solidFill>
                  <a:srgbClr val="FFFFFF"/>
                </a:solidFill>
              </a:rPr>
              <a:t>2021 </a:t>
            </a:r>
            <a:endParaRPr lang="de-DE" sz="800" b="1" dirty="0">
              <a:solidFill>
                <a:srgbClr val="FFFFFF"/>
              </a:solidFill>
            </a:endParaRPr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642939" y="893763"/>
            <a:ext cx="6829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sz="800" b="1" dirty="0">
                <a:solidFill>
                  <a:srgbClr val="FFFFFF"/>
                </a:solidFill>
              </a:rPr>
              <a:t>Förderprogramm „Integration durch Qualifizierung (IQ)“ </a:t>
            </a:r>
          </a:p>
        </p:txBody>
      </p:sp>
      <p:pic>
        <p:nvPicPr>
          <p:cNvPr id="9" name="Grafik 8" descr="Beratung und Qualifizierung.jpg"/>
          <p:cNvPicPr>
            <a:picLocks noChangeAspect="1"/>
          </p:cNvPicPr>
          <p:nvPr userDrawn="1"/>
        </p:nvPicPr>
        <p:blipFill>
          <a:blip r:embed="rId6" cstate="print"/>
          <a:srcRect r="31416"/>
          <a:stretch>
            <a:fillRect/>
          </a:stretch>
        </p:blipFill>
        <p:spPr>
          <a:xfrm>
            <a:off x="7621144" y="245174"/>
            <a:ext cx="2284857" cy="5120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hf hdr="0" ftr="0" dt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lang="de-DE" sz="2000" b="1" kern="1200" dirty="0">
          <a:solidFill>
            <a:schemeClr val="tx1"/>
          </a:solidFill>
          <a:latin typeface="Arial" charset="0"/>
          <a:ea typeface="+mn-ea"/>
          <a:cs typeface="+mn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9pPr>
    </p:titleStyle>
    <p:bodyStyle>
      <a:lvl1pPr marL="179388" indent="-179388" algn="l" defTabSz="957263" rtl="0" eaLnBrk="0" fontAlgn="base" hangingPunct="0">
        <a:spcBef>
          <a:spcPts val="600"/>
        </a:spcBef>
        <a:spcAft>
          <a:spcPct val="0"/>
        </a:spcAft>
        <a:buClr>
          <a:srgbClr val="99CACA"/>
        </a:buClr>
        <a:buFont typeface="Wingdings" pitchFamily="2" charset="2"/>
        <a:buChar char="§"/>
        <a:defRPr lang="de-DE" kern="1200" dirty="0">
          <a:solidFill>
            <a:srgbClr val="606060"/>
          </a:solidFill>
          <a:latin typeface="Arial" charset="0"/>
          <a:ea typeface="+mn-ea"/>
          <a:cs typeface="+mn-cs"/>
        </a:defRPr>
      </a:lvl1pPr>
      <a:lvl2pPr marL="539750" indent="-358775" algn="l" defTabSz="957263" rtl="0" eaLnBrk="0" fontAlgn="base" hangingPunct="0">
        <a:spcBef>
          <a:spcPts val="500"/>
        </a:spcBef>
        <a:spcAft>
          <a:spcPct val="0"/>
        </a:spcAft>
        <a:buClr>
          <a:srgbClr val="99CACA"/>
        </a:buClr>
        <a:buFont typeface="Arial" charset="0"/>
        <a:buChar char="→"/>
        <a:defRPr lang="de-DE" kern="1200" dirty="0">
          <a:solidFill>
            <a:srgbClr val="606060"/>
          </a:solidFill>
          <a:latin typeface="Arial" charset="0"/>
          <a:ea typeface="+mn-ea"/>
          <a:cs typeface="+mn-cs"/>
        </a:defRPr>
      </a:lvl2pPr>
      <a:lvl3pPr marL="809625" indent="-269875" algn="l" defTabSz="957263" rtl="0" eaLnBrk="0" fontAlgn="base" hangingPunct="0">
        <a:spcBef>
          <a:spcPts val="500"/>
        </a:spcBef>
        <a:spcAft>
          <a:spcPct val="0"/>
        </a:spcAft>
        <a:buClr>
          <a:srgbClr val="99CACA"/>
        </a:buClr>
        <a:buFont typeface="Arial" charset="0"/>
        <a:buChar char="»"/>
        <a:defRPr>
          <a:solidFill>
            <a:srgbClr val="606060"/>
          </a:solidFill>
          <a:latin typeface="+mn-lt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lang="de-DE" kern="1200" dirty="0">
          <a:solidFill>
            <a:srgbClr val="606060"/>
          </a:solidFill>
          <a:latin typeface="Arial" charset="0"/>
          <a:ea typeface="+mn-ea"/>
          <a:cs typeface="+mn-cs"/>
        </a:defRPr>
      </a:lvl5pPr>
      <a:lvl6pPr marL="26114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686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258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830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estatis.de/DE/Themen/Gesellschaft-Umwelt/Bevoelkerung/Migration-Integration/Glossar/migrationshintergrund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2723106568"/>
              </p:ext>
            </p:extLst>
          </p:nvPr>
        </p:nvGraphicFramePr>
        <p:xfrm>
          <a:off x="349857" y="3130205"/>
          <a:ext cx="9295075" cy="3454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hteck 1"/>
          <p:cNvSpPr/>
          <p:nvPr/>
        </p:nvSpPr>
        <p:spPr>
          <a:xfrm>
            <a:off x="114299" y="1114426"/>
            <a:ext cx="9610725" cy="2057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2005 gab es ca. 161.000 selbständige Frauen mit Migrationshintergrund*; in 2019 waren es bereits 285.000 (plus 77,0%).</a:t>
            </a:r>
          </a:p>
          <a:p>
            <a:endParaRPr lang="de-DE" sz="1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Bei einer genaueren Betrachtung nach Herkunftsländern zeigt sich, dass vor allem bei </a:t>
            </a:r>
            <a:r>
              <a:rPr lang="de-DE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Frauen mit polnischem Hintergrund und Frauen mit Migrations-geschichte aus dem Mittleren und Nahen Osten die Selbständigkeit stark zugenommen </a:t>
            </a:r>
            <a:r>
              <a:rPr lang="de-DE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hat. Aber auch bei Frauen mit Migrationshintergrund aus </a:t>
            </a:r>
            <a:r>
              <a:rPr lang="de-DE" sz="12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Russ</a:t>
            </a:r>
            <a:r>
              <a:rPr lang="de-DE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-land, aus  </a:t>
            </a:r>
            <a:r>
              <a:rPr lang="de-DE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„sonstigen EU-Ländern“ sowie auch asiatischen Ländern</a:t>
            </a:r>
            <a:r>
              <a:rPr lang="de-DE" sz="1200" b="1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stieg die Selbständigkeit in absoluten Zahlen deutlich an. Einen </a:t>
            </a:r>
            <a:r>
              <a:rPr lang="de-DE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Anstieg verzeichne-</a:t>
            </a:r>
            <a:r>
              <a:rPr lang="de-DE" sz="12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de-DE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auch Frauen mit rumänischer bzw. bulgarischer Biographie</a:t>
            </a:r>
            <a:r>
              <a:rPr lang="de-DE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wahrend sich der </a:t>
            </a:r>
            <a:r>
              <a:rPr lang="de-DE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Zuwachs bei Frauen mit türkischem Hintergrund in Grenzen </a:t>
            </a:r>
            <a:r>
              <a:rPr lang="de-DE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hielt.**</a:t>
            </a:r>
          </a:p>
          <a:p>
            <a:endParaRPr lang="de-DE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Definition „Migrationshintergrund“: Eine Person hat einen Migrationshintergrund, wenn sie selbst oder mindestens ein Elternteil nicht mit deutscher Staatsangehörigkeit geboren wurde. Quelle: </a:t>
            </a:r>
            <a:r>
              <a:rPr lang="de-DE" sz="105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destatis</a:t>
            </a:r>
            <a:r>
              <a:rPr lang="de-DE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https://www.destatis.de/DE/Themen/Gesellschaft-Umwelt/Bevoelkerung/Migration-Integration/Glossar/migrationshintergrund.html</a:t>
            </a:r>
            <a:r>
              <a:rPr lang="de-DE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de-DE" sz="105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** aufgrund von zu geringen Zahlen, konnten bei einigen Ländern für bestimmte Jahre keine validen Zahlen hochgerechnet werden. Daher sind dort auch keine „Säulen“. </a:t>
            </a:r>
          </a:p>
        </p:txBody>
      </p:sp>
      <p:sp>
        <p:nvSpPr>
          <p:cNvPr id="8" name="Titel 7"/>
          <p:cNvSpPr>
            <a:spLocks/>
          </p:cNvSpPr>
          <p:nvPr/>
        </p:nvSpPr>
        <p:spPr bwMode="auto">
          <a:xfrm>
            <a:off x="0" y="179390"/>
            <a:ext cx="7667625" cy="677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spcBef>
                <a:spcPts val="600"/>
              </a:spcBef>
              <a:buClr>
                <a:srgbClr val="99CACA"/>
              </a:buClr>
              <a:buFont typeface="Wingdings" pitchFamily="2" charset="2"/>
              <a:buChar char="§"/>
              <a:defRPr>
                <a:solidFill>
                  <a:srgbClr val="606060"/>
                </a:solidFill>
                <a:latin typeface="Arial" charset="0"/>
              </a:defRPr>
            </a:lvl1pPr>
            <a:lvl2pPr marL="742950" indent="-285750" defTabSz="957263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→"/>
              <a:defRPr>
                <a:solidFill>
                  <a:srgbClr val="606060"/>
                </a:solidFill>
                <a:latin typeface="Arial" charset="0"/>
              </a:defRPr>
            </a:lvl2pPr>
            <a:lvl3pPr marL="1143000" indent="-228600" defTabSz="957263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»"/>
              <a:defRPr>
                <a:solidFill>
                  <a:srgbClr val="606060"/>
                </a:solidFill>
                <a:latin typeface="Arial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de-DE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Anstieg </a:t>
            </a:r>
            <a:r>
              <a:rPr lang="de-DE" sz="1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 </a:t>
            </a:r>
            <a:r>
              <a:rPr lang="de-DE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absoluten Zahlen </a:t>
            </a:r>
            <a:r>
              <a:rPr lang="de-DE" sz="1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bei selbständigen Frauen mit Migrationshintergrund in Deutschland nach </a:t>
            </a:r>
            <a:r>
              <a:rPr lang="de-DE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Herkunftsländern </a:t>
            </a:r>
            <a:r>
              <a:rPr lang="de-DE" sz="1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(2005 – 2019)</a:t>
            </a:r>
            <a:endParaRPr lang="de-DE" altLang="de-DE" sz="1800" b="1" dirty="0">
              <a:solidFill>
                <a:schemeClr val="tx1"/>
              </a:solidFill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056864" y="6584917"/>
            <a:ext cx="4839612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dirty="0" smtClean="0">
                <a:latin typeface="Calibri" panose="020F0502020204030204" pitchFamily="34" charset="0"/>
                <a:cs typeface="Calibri" panose="020F0502020204030204" pitchFamily="34" charset="0"/>
              </a:rPr>
              <a:t>Quelle: Mikrozensus 2005 / 2019; eigene Darstellung IQ Fachstelle Migrantenökonomie 2021</a:t>
            </a:r>
            <a:endParaRPr lang="de-DE" sz="9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74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path path="rect">
            <a:fillToRect l="100000" t="100000"/>
          </a:path>
          <a:tileRect r="-100000" b="-100000"/>
        </a:gradFill>
        <a:ln>
          <a:noFill/>
        </a:ln>
      </a:spPr>
      <a:bodyPr anchor="ctr"/>
      <a:lstStyle>
        <a:defPPr algn="ctr">
          <a:defRPr dirty="0">
            <a:solidFill>
              <a:srgbClr val="99CACA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216</Words>
  <Application>Microsoft Office PowerPoint</Application>
  <PresentationFormat>A4-Papier (210x297 mm)</PresentationFormat>
  <Paragraphs>27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Standarddesign</vt:lpstr>
      <vt:lpstr>PowerPoint-Präsentation</vt:lpstr>
    </vt:vector>
  </TitlesOfParts>
  <Company>ZWH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Netzwerk</dc:title>
  <dc:creator>Reymann</dc:creator>
  <cp:lastModifiedBy>Matthias Zörb</cp:lastModifiedBy>
  <cp:revision>670</cp:revision>
  <cp:lastPrinted>2018-04-09T07:24:28Z</cp:lastPrinted>
  <dcterms:created xsi:type="dcterms:W3CDTF">2005-03-10T11:43:20Z</dcterms:created>
  <dcterms:modified xsi:type="dcterms:W3CDTF">2021-05-28T12:26:28Z</dcterms:modified>
</cp:coreProperties>
</file>