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34" r:id="rId2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83">
          <p15:clr>
            <a:srgbClr val="A4A3A4"/>
          </p15:clr>
        </p15:guide>
        <p15:guide id="2" orient="horz" pos="2922">
          <p15:clr>
            <a:srgbClr val="A4A3A4"/>
          </p15:clr>
        </p15:guide>
        <p15:guide id="3" orient="horz" pos="3756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165">
          <p15:clr>
            <a:srgbClr val="A4A3A4"/>
          </p15:clr>
        </p15:guide>
        <p15:guide id="6" orient="horz" pos="4170">
          <p15:clr>
            <a:srgbClr val="A4A3A4"/>
          </p15:clr>
        </p15:guide>
        <p15:guide id="7" pos="462">
          <p15:clr>
            <a:srgbClr val="A4A3A4"/>
          </p15:clr>
        </p15:guide>
        <p15:guide id="8" pos="60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7E4"/>
    <a:srgbClr val="AFCB37"/>
    <a:srgbClr val="89A4A7"/>
    <a:srgbClr val="133B5E"/>
    <a:srgbClr val="99C9C9"/>
    <a:srgbClr val="AFD0CA"/>
    <a:srgbClr val="F7A600"/>
    <a:srgbClr val="00305D"/>
    <a:srgbClr val="1961AC"/>
    <a:srgbClr val="E30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5" autoAdjust="0"/>
    <p:restoredTop sz="91533" autoAdjust="0"/>
  </p:normalViewPr>
  <p:slideViewPr>
    <p:cSldViewPr snapToGrid="0">
      <p:cViewPr>
        <p:scale>
          <a:sx n="80" d="100"/>
          <a:sy n="80" d="100"/>
        </p:scale>
        <p:origin x="252" y="-654"/>
      </p:cViewPr>
      <p:guideLst>
        <p:guide orient="horz" pos="783"/>
        <p:guide orient="horz" pos="2922"/>
        <p:guide orient="horz" pos="3756"/>
        <p:guide orient="horz" pos="459"/>
        <p:guide orient="horz" pos="165"/>
        <p:guide orient="horz" pos="4170"/>
        <p:guide pos="462"/>
        <p:guide pos="6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825598502432747E-3"/>
                  <c:y val="-4.7977950115668105E-3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 smtClean="0"/>
                      <a:t>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807276971944814E-3"/>
                  <c:y val="-3.0401955358362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6001457761233774E-3"/>
                  <c:y val="-4.2975796535282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818855684327455E-3"/>
                  <c:y val="3.66745476902271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0562798040898E-3"/>
                  <c:y val="-9.08498306081664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393466432492476E-3"/>
                  <c:y val="2.3486762427664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664176996958068E-3"/>
                  <c:y val="-1.8551698900830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6256673560998701E-3"/>
                  <c:y val="-1.684481948133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236571517712336E-3"/>
                  <c:y val="-1.4632768230752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3608712140569067E-4"/>
                  <c:y val="-1.3592931606566184E-2"/>
                </c:manualLayout>
              </c:layout>
              <c:tx>
                <c:rich>
                  <a:bodyPr/>
                  <a:lstStyle/>
                  <a:p>
                    <a:r>
                      <a:rPr lang="en-US" sz="800" b="0" i="0" baseline="0" dirty="0" smtClean="0">
                        <a:latin typeface="Calibri" panose="020F0502020204030204" pitchFamily="34" charset="0"/>
                      </a:rPr>
                      <a:t>9,6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5642046998007015E-3"/>
                  <c:y val="3.6761385608988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8315747855719295E-3"/>
                  <c:y val="-2.894597292046341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6.4054351363490884E-3"/>
                  <c:y val="-2.4531712050092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baseline="0">
                    <a:latin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Tabelle1!$A$2:$A$14</c:f>
              <c:strCache>
                <c:ptCount val="13"/>
                <c:pt idx="0">
                  <c:v>Türkei</c:v>
                </c:pt>
                <c:pt idx="1">
                  <c:v>Russland</c:v>
                </c:pt>
                <c:pt idx="2">
                  <c:v>Rumänien +Bulgarien</c:v>
                </c:pt>
                <c:pt idx="3">
                  <c:v>Polen</c:v>
                </c:pt>
                <c:pt idx="4">
                  <c:v>Italien</c:v>
                </c:pt>
                <c:pt idx="5">
                  <c:v>Griechenland</c:v>
                </c:pt>
                <c:pt idx="6">
                  <c:v>sonstige EU</c:v>
                </c:pt>
                <c:pt idx="7">
                  <c:v>sonstiges Europa</c:v>
                </c:pt>
                <c:pt idx="8">
                  <c:v>Unbestimmt</c:v>
                </c:pt>
                <c:pt idx="9">
                  <c:v>sonst. Asien, Australien</c:v>
                </c:pt>
                <c:pt idx="10">
                  <c:v>Afrika</c:v>
                </c:pt>
                <c:pt idx="11">
                  <c:v>Amerika</c:v>
                </c:pt>
                <c:pt idx="12">
                  <c:v>Naher/Mittlerer Osten</c:v>
                </c:pt>
              </c:strCache>
            </c:strRef>
          </c:cat>
          <c:val>
            <c:numRef>
              <c:f>Tabelle1!$B$2:$B$14</c:f>
              <c:numCache>
                <c:formatCode>0.0</c:formatCode>
                <c:ptCount val="13"/>
                <c:pt idx="0">
                  <c:v>7.7192982456140351</c:v>
                </c:pt>
                <c:pt idx="1">
                  <c:v>7.0175438596491224</c:v>
                </c:pt>
                <c:pt idx="2">
                  <c:v>4.9122807017543861</c:v>
                </c:pt>
                <c:pt idx="3">
                  <c:v>12.280701754385964</c:v>
                </c:pt>
                <c:pt idx="4">
                  <c:v>4.5614035087719298</c:v>
                </c:pt>
                <c:pt idx="5">
                  <c:v>2.4561403508771931</c:v>
                </c:pt>
                <c:pt idx="6">
                  <c:v>19.298245614035086</c:v>
                </c:pt>
                <c:pt idx="7">
                  <c:v>8.7719298245614024</c:v>
                </c:pt>
                <c:pt idx="8">
                  <c:v>2.4561403508771931</c:v>
                </c:pt>
                <c:pt idx="9">
                  <c:v>11.929824561403509</c:v>
                </c:pt>
                <c:pt idx="10">
                  <c:v>1.7543859649122806</c:v>
                </c:pt>
                <c:pt idx="11">
                  <c:v>6.666666666666667</c:v>
                </c:pt>
                <c:pt idx="12">
                  <c:v>10.175438596491228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4652598284575431E-3"/>
                  <c:y val="-1.102841568269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1978897426863151E-3"/>
                  <c:y val="-3.6761385608988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102841568269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8315747855719295E-3"/>
                  <c:y val="-3.6761385608989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1.4704554243595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3663149571143858E-3"/>
                  <c:y val="-3.6761385608988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3.6761385608988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800" baseline="0">
                    <a:latin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Tabelle1!$A$2:$A$14</c:f>
              <c:strCache>
                <c:ptCount val="13"/>
                <c:pt idx="0">
                  <c:v>Türkei</c:v>
                </c:pt>
                <c:pt idx="1">
                  <c:v>Russland</c:v>
                </c:pt>
                <c:pt idx="2">
                  <c:v>Rumänien +Bulgarien</c:v>
                </c:pt>
                <c:pt idx="3">
                  <c:v>Polen</c:v>
                </c:pt>
                <c:pt idx="4">
                  <c:v>Italien</c:v>
                </c:pt>
                <c:pt idx="5">
                  <c:v>Griechenland</c:v>
                </c:pt>
                <c:pt idx="6">
                  <c:v>sonstige EU</c:v>
                </c:pt>
                <c:pt idx="7">
                  <c:v>sonstiges Europa</c:v>
                </c:pt>
                <c:pt idx="8">
                  <c:v>Unbestimmt</c:v>
                </c:pt>
                <c:pt idx="9">
                  <c:v>sonst. Asien, Australien</c:v>
                </c:pt>
                <c:pt idx="10">
                  <c:v>Afrika</c:v>
                </c:pt>
                <c:pt idx="11">
                  <c:v>Amerika</c:v>
                </c:pt>
                <c:pt idx="12">
                  <c:v>Naher/Mittlerer Osten</c:v>
                </c:pt>
              </c:strCache>
            </c:strRef>
          </c:cat>
          <c:val>
            <c:numRef>
              <c:f>Tabelle1!$C$2:$C$14</c:f>
              <c:numCache>
                <c:formatCode>0.0</c:formatCode>
                <c:ptCount val="13"/>
                <c:pt idx="0">
                  <c:v>14.111498257839722</c:v>
                </c:pt>
                <c:pt idx="1">
                  <c:v>4.0069686411149821</c:v>
                </c:pt>
                <c:pt idx="2">
                  <c:v>5.5749128919860631</c:v>
                </c:pt>
                <c:pt idx="3">
                  <c:v>13.588850174216027</c:v>
                </c:pt>
                <c:pt idx="4">
                  <c:v>5.7491289198606275</c:v>
                </c:pt>
                <c:pt idx="5">
                  <c:v>3.3101045296167246</c:v>
                </c:pt>
                <c:pt idx="6">
                  <c:v>17.073170731707318</c:v>
                </c:pt>
                <c:pt idx="7">
                  <c:v>9.2334494773519165</c:v>
                </c:pt>
                <c:pt idx="8">
                  <c:v>2.4390243902439024</c:v>
                </c:pt>
                <c:pt idx="9">
                  <c:v>7.1428571428571423</c:v>
                </c:pt>
                <c:pt idx="10">
                  <c:v>2.7874564459930316</c:v>
                </c:pt>
                <c:pt idx="11">
                  <c:v>3.6585365853658534</c:v>
                </c:pt>
                <c:pt idx="12">
                  <c:v>11.324041811846691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16394752"/>
        <c:axId val="216290048"/>
        <c:axId val="0"/>
      </c:bar3DChart>
      <c:catAx>
        <c:axId val="216394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>
                <a:latin typeface="Calibri" panose="020F0502020204030204" pitchFamily="34" charset="0"/>
              </a:defRPr>
            </a:pPr>
            <a:endParaRPr lang="de-DE"/>
          </a:p>
        </c:txPr>
        <c:crossAx val="216290048"/>
        <c:crosses val="autoZero"/>
        <c:auto val="1"/>
        <c:lblAlgn val="ctr"/>
        <c:lblOffset val="100"/>
        <c:noMultiLvlLbl val="0"/>
      </c:catAx>
      <c:valAx>
        <c:axId val="216290048"/>
        <c:scaling>
          <c:orientation val="minMax"/>
          <c:max val="25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de-DE"/>
          </a:p>
        </c:txPr>
        <c:crossAx val="21639475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>
              <a:latin typeface="Calibri" panose="020F0502020204030204" pitchFamily="34" charset="0"/>
              <a:cs typeface="Calibri" panose="020F0502020204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144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t" anchorCtr="0" compatLnSpc="1">
            <a:prstTxWarp prst="textNoShape">
              <a:avLst/>
            </a:prstTxWarp>
          </a:bodyPr>
          <a:lstStyle>
            <a:lvl1pPr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32" y="0"/>
            <a:ext cx="2945553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t" anchorCtr="0" compatLnSpc="1">
            <a:prstTxWarp prst="textNoShape">
              <a:avLst/>
            </a:prstTxWarp>
          </a:bodyPr>
          <a:lstStyle>
            <a:lvl1pPr algn="r"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7144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b" anchorCtr="0" compatLnSpc="1">
            <a:prstTxWarp prst="textNoShape">
              <a:avLst/>
            </a:prstTxWarp>
          </a:bodyPr>
          <a:lstStyle>
            <a:lvl1pPr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32" y="9430306"/>
            <a:ext cx="2945553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b" anchorCtr="0" compatLnSpc="1">
            <a:prstTxWarp prst="textNoShape">
              <a:avLst/>
            </a:prstTxWarp>
          </a:bodyPr>
          <a:lstStyle>
            <a:lvl1pPr algn="r" defTabSz="863334">
              <a:defRPr sz="1200">
                <a:cs typeface="+mn-cs"/>
              </a:defRPr>
            </a:lvl1pPr>
          </a:lstStyle>
          <a:p>
            <a:pPr>
              <a:defRPr/>
            </a:pPr>
            <a:fld id="{BDF2DA32-46B7-4336-BF6D-52FA0161D1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06" cy="52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39398" y="0"/>
            <a:ext cx="2920106" cy="52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2950" y="755650"/>
            <a:ext cx="5351463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474" y="4684928"/>
            <a:ext cx="4992490" cy="446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806"/>
            <a:ext cx="2920106" cy="4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9398" y="9447806"/>
            <a:ext cx="2920106" cy="4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1BBF9E1-F222-4D5B-9B0A-09946E30C3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660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5" descr="balken_IQPPT_existenz.bmp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31863"/>
            <a:ext cx="9906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20"/>
          <p:cNvSpPr txBox="1">
            <a:spLocks noChangeArrowheads="1"/>
          </p:cNvSpPr>
          <p:nvPr userDrawn="1"/>
        </p:nvSpPr>
        <p:spPr bwMode="auto">
          <a:xfrm>
            <a:off x="7515226" y="887415"/>
            <a:ext cx="20542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www.netzwerk-iq.de  </a:t>
            </a:r>
            <a:r>
              <a:rPr lang="de-DE" sz="800" b="1" baseline="0" dirty="0">
                <a:solidFill>
                  <a:srgbClr val="FFFFFF"/>
                </a:solidFill>
              </a:rPr>
              <a:t> </a:t>
            </a:r>
            <a:r>
              <a:rPr lang="de-DE" sz="800" dirty="0">
                <a:solidFill>
                  <a:srgbClr val="FFFFFF"/>
                </a:solidFill>
              </a:rPr>
              <a:t>I  </a:t>
            </a:r>
            <a:r>
              <a:rPr lang="de-DE" sz="800" b="1" dirty="0">
                <a:solidFill>
                  <a:srgbClr val="FFFFFF"/>
                </a:solidFill>
              </a:rPr>
              <a:t>© </a:t>
            </a:r>
            <a:r>
              <a:rPr lang="de-DE" sz="800" b="1" dirty="0" smtClean="0">
                <a:solidFill>
                  <a:srgbClr val="FFFFFF"/>
                </a:solidFill>
              </a:rPr>
              <a:t>2021 </a:t>
            </a:r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642939" y="893763"/>
            <a:ext cx="6829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Förderprogramm „Integration durch Qualifizierung (IQ)“ </a:t>
            </a:r>
          </a:p>
        </p:txBody>
      </p:sp>
      <p:pic>
        <p:nvPicPr>
          <p:cNvPr id="9" name="Grafik 8" descr="Beratung und Qualifizierung.jpg"/>
          <p:cNvPicPr>
            <a:picLocks noChangeAspect="1"/>
          </p:cNvPicPr>
          <p:nvPr userDrawn="1"/>
        </p:nvPicPr>
        <p:blipFill>
          <a:blip r:embed="rId6" cstate="print"/>
          <a:srcRect r="31416"/>
          <a:stretch>
            <a:fillRect/>
          </a:stretch>
        </p:blipFill>
        <p:spPr>
          <a:xfrm>
            <a:off x="7621144" y="245174"/>
            <a:ext cx="2284857" cy="5120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lang="de-DE" sz="2000" b="1" kern="1200" dirty="0">
          <a:solidFill>
            <a:schemeClr val="tx1"/>
          </a:solidFill>
          <a:latin typeface="Arial" charset="0"/>
          <a:ea typeface="+mn-ea"/>
          <a:cs typeface="+mn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179388" indent="-179388" algn="l" defTabSz="957263" rtl="0" eaLnBrk="0" fontAlgn="base" hangingPunct="0">
        <a:spcBef>
          <a:spcPts val="600"/>
        </a:spcBef>
        <a:spcAft>
          <a:spcPct val="0"/>
        </a:spcAft>
        <a:buClr>
          <a:srgbClr val="99CACA"/>
        </a:buClr>
        <a:buFont typeface="Wingdings" pitchFamily="2" charset="2"/>
        <a:buChar char="§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1pPr>
      <a:lvl2pPr marL="539750" indent="-3587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→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2pPr>
      <a:lvl3pPr marL="809625" indent="-2698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»"/>
        <a:defRPr>
          <a:solidFill>
            <a:srgbClr val="606060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tatis.de/DE/Themen/Gesellschaft-Umwelt/Bevoelkerung/Migration-Integration/Glossar/migrationshintergrund.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078238711"/>
              </p:ext>
            </p:extLst>
          </p:nvPr>
        </p:nvGraphicFramePr>
        <p:xfrm>
          <a:off x="349857" y="2581275"/>
          <a:ext cx="9295075" cy="4058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hteck 1"/>
          <p:cNvSpPr/>
          <p:nvPr/>
        </p:nvSpPr>
        <p:spPr>
          <a:xfrm>
            <a:off x="123825" y="1191454"/>
            <a:ext cx="9610725" cy="130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Eine differenzierte Betrachtung des Anteil der Selbständigen nach Geschlechtern zeigt, dass es 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weiterhin erhebliche </a:t>
            </a:r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Unterschiede bei der Bedeutung der 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Herkunftsländer gibt und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diese Unterschiede sich vor allem bei den beiden Ländern Türkei und Russland zu verfestigen scheinen.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Hingegen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glich sich die Bedeutung 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Selbständigkeit differenziert nach Geschlechtern bei den Herkunftsländern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Polen, Italien und den Ländern des Nahen und Mittleren Ostens an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de-DE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Definition „Migrationshintergrund“: Eine Person hat einen Migrationshintergrund, wenn sie selbst oder mindestens ein Elternteil nicht mit deutscher Staatsangehörigkeit geboren wurde. Quelle: </a:t>
            </a:r>
            <a:r>
              <a:rPr lang="de-DE" sz="105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destatis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https://www.destatis.de/DE/Themen/Gesellschaft-Umwelt/Bevoelkerung/Migration-Integration/Glossar/migrationshintergrund.html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8" name="Titel 7"/>
          <p:cNvSpPr>
            <a:spLocks/>
          </p:cNvSpPr>
          <p:nvPr/>
        </p:nvSpPr>
        <p:spPr bwMode="auto">
          <a:xfrm>
            <a:off x="123825" y="169865"/>
            <a:ext cx="7283451" cy="6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Anteil der </a:t>
            </a:r>
            <a:r>
              <a:rPr lang="de-DE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Selbständigen mit Migrationshintergrund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Deutschland im Geschlechtervergleich im </a:t>
            </a:r>
            <a:r>
              <a:rPr lang="de-DE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Jahr </a:t>
            </a:r>
            <a:r>
              <a:rPr lang="de-DE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  <a:endParaRPr lang="de-DE" altLang="de-DE" sz="1800" b="1" dirty="0">
              <a:solidFill>
                <a:schemeClr val="tx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456914" y="6584917"/>
            <a:ext cx="4391936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>
                <a:latin typeface="Calibri" panose="020F0502020204030204" pitchFamily="34" charset="0"/>
                <a:cs typeface="Calibri" panose="020F0502020204030204" pitchFamily="34" charset="0"/>
              </a:rPr>
              <a:t>Quelle: Mikrozensus 2019; eigene Darstellung IQ Fachstelle Migrantenökonomie 2021</a:t>
            </a:r>
            <a:endParaRPr lang="de-DE" sz="9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</a:spPr>
      <a:bodyPr anchor="ctr"/>
      <a:lstStyle>
        <a:defPPr algn="ctr">
          <a:defRPr dirty="0">
            <a:solidFill>
              <a:srgbClr val="99CAC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A4-Papier (210x297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PowerPoint-Präsentation</vt:lpstr>
    </vt:vector>
  </TitlesOfParts>
  <Company>ZWH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</dc:title>
  <dc:creator>Reymann</dc:creator>
  <cp:lastModifiedBy>Matthias Zörb</cp:lastModifiedBy>
  <cp:revision>670</cp:revision>
  <cp:lastPrinted>2018-04-09T07:24:28Z</cp:lastPrinted>
  <dcterms:created xsi:type="dcterms:W3CDTF">2005-03-10T11:43:20Z</dcterms:created>
  <dcterms:modified xsi:type="dcterms:W3CDTF">2021-05-28T12:29:34Z</dcterms:modified>
</cp:coreProperties>
</file>