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83">
          <p15:clr>
            <a:srgbClr val="A4A3A4"/>
          </p15:clr>
        </p15:guide>
        <p15:guide id="2" orient="horz" pos="2922">
          <p15:clr>
            <a:srgbClr val="A4A3A4"/>
          </p15:clr>
        </p15:guide>
        <p15:guide id="3" orient="horz" pos="3756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pos="462">
          <p15:clr>
            <a:srgbClr val="A4A3A4"/>
          </p15:clr>
        </p15:guide>
        <p15:guide id="8" pos="60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7E4"/>
    <a:srgbClr val="AFCB37"/>
    <a:srgbClr val="89A4A7"/>
    <a:srgbClr val="133B5E"/>
    <a:srgbClr val="99C9C9"/>
    <a:srgbClr val="AFD0CA"/>
    <a:srgbClr val="F7A600"/>
    <a:srgbClr val="00305D"/>
    <a:srgbClr val="1961AC"/>
    <a:srgbClr val="E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5" autoAdjust="0"/>
    <p:restoredTop sz="91533" autoAdjust="0"/>
  </p:normalViewPr>
  <p:slideViewPr>
    <p:cSldViewPr snapToGrid="0">
      <p:cViewPr>
        <p:scale>
          <a:sx n="80" d="100"/>
          <a:sy n="80" d="100"/>
        </p:scale>
        <p:origin x="252" y="-654"/>
      </p:cViewPr>
      <p:guideLst>
        <p:guide orient="horz" pos="783"/>
        <p:guide orient="horz" pos="2922"/>
        <p:guide orient="horz" pos="3756"/>
        <p:guide orient="horz" pos="459"/>
        <p:guide orient="horz" pos="165"/>
        <p:guide orient="horz" pos="4170"/>
        <p:guide pos="462"/>
        <p:guide pos="6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976377952755907E-2"/>
                  <c:y val="-4.797692231727338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2014025590551182E-2"/>
                  <c:y val="-4.510648508190447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27977362204725E-2"/>
                  <c:y val="-2.53829821377871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0828247952756261E-2"/>
                  <c:y val="-1.80139473275919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474337522471337E-2"/>
                  <c:y val="2.38456924918777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6126128752857105E-3"/>
                  <c:y val="7.44447004554938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4159593987682525E-3"/>
                  <c:y val="-0.106382529137016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0123277559055118E-2"/>
                  <c:y val="0.111820137268698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1932276351685672E-2"/>
                  <c:y val="7.42406313464045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86870427128451E-2"/>
                  <c:y val="-4.50384865655950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sonst</a:t>
                    </a:r>
                    <a:r>
                      <a:rPr lang="en-US" dirty="0"/>
                      <a:t>. </a:t>
                    </a:r>
                    <a:r>
                      <a:rPr lang="en-US" dirty="0" err="1"/>
                      <a:t>Asien</a:t>
                    </a:r>
                    <a:r>
                      <a:rPr lang="en-US" dirty="0"/>
                      <a:t>, 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Australien</a:t>
                    </a:r>
                    <a:r>
                      <a:rPr lang="en-US" dirty="0"/>
                      <a:t>
8,7%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7.8947387507668138E-2"/>
                  <c:y val="-2.08338640095035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Tabelle1!$A$2:$A$8</c:f>
              <c:strCache>
                <c:ptCount val="7"/>
                <c:pt idx="0">
                  <c:v>Türkei</c:v>
                </c:pt>
                <c:pt idx="1">
                  <c:v>Rumänien</c:v>
                </c:pt>
                <c:pt idx="2">
                  <c:v>Bulgarien</c:v>
                </c:pt>
                <c:pt idx="3">
                  <c:v>Polen</c:v>
                </c:pt>
                <c:pt idx="4">
                  <c:v>Italien</c:v>
                </c:pt>
                <c:pt idx="5">
                  <c:v>Griechenland</c:v>
                </c:pt>
                <c:pt idx="6">
                  <c:v>Sonstiges Ausland</c:v>
                </c:pt>
              </c:strCache>
            </c:strRef>
          </c:cat>
          <c:val>
            <c:numRef>
              <c:f>Tabelle1!$B$2:$B$8</c:f>
              <c:numCache>
                <c:formatCode>0.0</c:formatCode>
                <c:ptCount val="7"/>
                <c:pt idx="0">
                  <c:v>12.6</c:v>
                </c:pt>
                <c:pt idx="1">
                  <c:v>14.7</c:v>
                </c:pt>
                <c:pt idx="2">
                  <c:v>5.8</c:v>
                </c:pt>
                <c:pt idx="3">
                  <c:v>21.6</c:v>
                </c:pt>
                <c:pt idx="4">
                  <c:v>4.0999999999999996</c:v>
                </c:pt>
                <c:pt idx="5">
                  <c:v>2.5</c:v>
                </c:pt>
                <c:pt idx="6">
                  <c:v>38.6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30306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fld id="{BDF2DA32-46B7-4336-BF6D-52FA0161D1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9398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5650"/>
            <a:ext cx="5351463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74" y="4684928"/>
            <a:ext cx="4992490" cy="446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9398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BBF9E1-F222-4D5B-9B0A-09946E30C3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660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5" descr="balken_IQPPT_existenz.bmp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31863"/>
            <a:ext cx="9906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20"/>
          <p:cNvSpPr txBox="1">
            <a:spLocks noChangeArrowheads="1"/>
          </p:cNvSpPr>
          <p:nvPr userDrawn="1"/>
        </p:nvSpPr>
        <p:spPr bwMode="auto">
          <a:xfrm>
            <a:off x="7515226" y="887415"/>
            <a:ext cx="2054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www.netzwerk-iq.de  </a:t>
            </a:r>
            <a:r>
              <a:rPr lang="de-DE" sz="800" b="1" baseline="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FFFFFF"/>
                </a:solidFill>
              </a:rPr>
              <a:t>I  </a:t>
            </a:r>
            <a:r>
              <a:rPr lang="de-DE" sz="800" b="1" dirty="0">
                <a:solidFill>
                  <a:srgbClr val="FFFFFF"/>
                </a:solidFill>
              </a:rPr>
              <a:t>© </a:t>
            </a:r>
            <a:r>
              <a:rPr lang="de-DE" sz="800" b="1" dirty="0" smtClean="0">
                <a:solidFill>
                  <a:srgbClr val="FFFFFF"/>
                </a:solidFill>
              </a:rPr>
              <a:t>2021 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42939" y="893763"/>
            <a:ext cx="6829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Förderprogramm „Integration durch Qualifizierung (IQ)“ </a:t>
            </a:r>
          </a:p>
        </p:txBody>
      </p:sp>
      <p:pic>
        <p:nvPicPr>
          <p:cNvPr id="9" name="Grafik 8" descr="Beratung und Qualifizierung.jpg"/>
          <p:cNvPicPr>
            <a:picLocks noChangeAspect="1"/>
          </p:cNvPicPr>
          <p:nvPr userDrawn="1"/>
        </p:nvPicPr>
        <p:blipFill>
          <a:blip r:embed="rId6" cstate="print"/>
          <a:srcRect r="31416"/>
          <a:stretch>
            <a:fillRect/>
          </a:stretch>
        </p:blipFill>
        <p:spPr>
          <a:xfrm>
            <a:off x="7621144" y="245174"/>
            <a:ext cx="2284857" cy="512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lang="de-DE" sz="2000" b="1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957263" rtl="0" eaLnBrk="0" fontAlgn="base" hangingPunct="0">
        <a:spcBef>
          <a:spcPts val="600"/>
        </a:spcBef>
        <a:spcAft>
          <a:spcPct val="0"/>
        </a:spcAft>
        <a:buClr>
          <a:srgbClr val="99CACA"/>
        </a:buClr>
        <a:buFont typeface="Wingdings" pitchFamily="2" charset="2"/>
        <a:buChar char="§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1pPr>
      <a:lvl2pPr marL="539750" indent="-3587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→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2pPr>
      <a:lvl3pPr marL="809625" indent="-2698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»"/>
        <a:defRPr>
          <a:solidFill>
            <a:srgbClr val="606060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7"/>
          <p:cNvSpPr>
            <a:spLocks/>
          </p:cNvSpPr>
          <p:nvPr/>
        </p:nvSpPr>
        <p:spPr bwMode="auto">
          <a:xfrm>
            <a:off x="203421" y="331790"/>
            <a:ext cx="7280055" cy="60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1800" b="1" dirty="0" smtClean="0">
                <a:solidFill>
                  <a:schemeClr val="tx1"/>
                </a:solidFill>
                <a:latin typeface="Calibri" pitchFamily="34" charset="0"/>
              </a:rPr>
              <a:t>Gründungen in Deutschland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1800" b="1" dirty="0" smtClean="0">
                <a:solidFill>
                  <a:schemeClr val="tx1"/>
                </a:solidFill>
                <a:latin typeface="Calibri" pitchFamily="34" charset="0"/>
              </a:rPr>
              <a:t>nach ausländischer Nationalität im Jahr 2019</a:t>
            </a:r>
            <a:endParaRPr lang="de-DE" altLang="de-DE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332622168"/>
              </p:ext>
            </p:extLst>
          </p:nvPr>
        </p:nvGraphicFramePr>
        <p:xfrm>
          <a:off x="1562431" y="3305174"/>
          <a:ext cx="6893781" cy="345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/>
          <p:cNvSpPr/>
          <p:nvPr/>
        </p:nvSpPr>
        <p:spPr>
          <a:xfrm>
            <a:off x="114300" y="1133474"/>
            <a:ext cx="9715500" cy="2162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2019: ca. 195.000 Gründungen (Vollerwerb), davon ca. 83.700 Gründungen von ausländischen Staatsangehörigen = 42,9%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  **   ***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 Betrachtung der Neugründungen im Jahr 2019 zeigt die Bedeutung von ausländischen Selbständigen. Den größten Anteil bei den Neugründungen durch nicht deutsche Staatsangehörige haben polnische Gründer*innen. Dann folgen rumänische und an dritter Stelle türkische Gründer*innen.</a:t>
            </a:r>
          </a:p>
          <a:p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Anmerkung: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 Anteil von Neugründungen nicht deutscher Staatsangehöriger liegt konstant seit Jahren über 40%; im letzten Jahr waren es 43%. Werden deutsche </a:t>
            </a: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Staatsangehörige 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 Migrationshintergrund hinzugerechnet (die jedoch nicht erfasst werden*), liegt der Anteil der migrantischen </a:t>
            </a:r>
            <a:r>
              <a:rPr lang="de-DE" sz="1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Neugründun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-gen deutlich über 50%.</a:t>
            </a:r>
          </a:p>
          <a:p>
            <a:endParaRPr lang="de-DE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Bei den Gründungen der Gewerbeanzeigenstatistik werden die Gründungspersonen nach Pass unterschieden, nicht nach Migrationshintergrund. </a:t>
            </a:r>
          </a:p>
          <a:p>
            <a:r>
              <a:rPr lang="de-DE" sz="1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 Bei der Gewerbeanzeigenstatistik werden die Freien Berufe nicht erfasst. </a:t>
            </a:r>
          </a:p>
          <a:p>
            <a:r>
              <a:rPr lang="de-DE" sz="1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*** Bei der amtlichen Gewerbeanzeigenstatistik im Netz ist keine vollständige Auflistung nach Ländern vorhanden. </a:t>
            </a:r>
            <a:endParaRPr lang="de-DE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86375" y="6597671"/>
            <a:ext cx="472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Quelle: Gewerbeanzeigenstatistik 2019; eigene Darstellung Fachstelle Migrantenökonomie 2021</a:t>
            </a:r>
            <a:endParaRPr lang="de-DE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</a:spPr>
      <a:bodyPr anchor="ctr"/>
      <a:lstStyle>
        <a:defPPr algn="ctr">
          <a:defRPr dirty="0">
            <a:solidFill>
              <a:srgbClr val="99CAC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</Words>
  <Application>Microsoft Office PowerPoint</Application>
  <PresentationFormat>A4-Papier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ZWH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</dc:title>
  <dc:creator>Reymann</dc:creator>
  <cp:lastModifiedBy>Matthias Zörb</cp:lastModifiedBy>
  <cp:revision>670</cp:revision>
  <cp:lastPrinted>2018-04-09T07:24:28Z</cp:lastPrinted>
  <dcterms:created xsi:type="dcterms:W3CDTF">2005-03-10T11:43:20Z</dcterms:created>
  <dcterms:modified xsi:type="dcterms:W3CDTF">2021-05-28T12:34:08Z</dcterms:modified>
</cp:coreProperties>
</file>