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906000" cy="6858000" type="A4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83">
          <p15:clr>
            <a:srgbClr val="A4A3A4"/>
          </p15:clr>
        </p15:guide>
        <p15:guide id="2" orient="horz" pos="2922">
          <p15:clr>
            <a:srgbClr val="A4A3A4"/>
          </p15:clr>
        </p15:guide>
        <p15:guide id="3" orient="horz" pos="3756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165">
          <p15:clr>
            <a:srgbClr val="A4A3A4"/>
          </p15:clr>
        </p15:guide>
        <p15:guide id="6" orient="horz" pos="4170">
          <p15:clr>
            <a:srgbClr val="A4A3A4"/>
          </p15:clr>
        </p15:guide>
        <p15:guide id="7" pos="462">
          <p15:clr>
            <a:srgbClr val="A4A3A4"/>
          </p15:clr>
        </p15:guide>
        <p15:guide id="8" pos="60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7E4"/>
    <a:srgbClr val="AFCB37"/>
    <a:srgbClr val="89A4A7"/>
    <a:srgbClr val="133B5E"/>
    <a:srgbClr val="99C9C9"/>
    <a:srgbClr val="AFD0CA"/>
    <a:srgbClr val="F7A600"/>
    <a:srgbClr val="00305D"/>
    <a:srgbClr val="1961AC"/>
    <a:srgbClr val="E30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5" autoAdjust="0"/>
    <p:restoredTop sz="91533" autoAdjust="0"/>
  </p:normalViewPr>
  <p:slideViewPr>
    <p:cSldViewPr snapToGrid="0">
      <p:cViewPr>
        <p:scale>
          <a:sx n="80" d="100"/>
          <a:sy n="80" d="100"/>
        </p:scale>
        <p:origin x="252" y="-654"/>
      </p:cViewPr>
      <p:guideLst>
        <p:guide orient="horz" pos="783"/>
        <p:guide orient="horz" pos="2922"/>
        <p:guide orient="horz" pos="3756"/>
        <p:guide orient="horz" pos="459"/>
        <p:guide orient="horz" pos="165"/>
        <p:guide orient="horz" pos="4170"/>
        <p:guide pos="462"/>
        <p:guide pos="6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6.2761025911111892E-2"/>
                  <c:y val="-4.7976741340971076E-3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dirty="0" err="1" smtClean="0"/>
                      <a:t>Erwerbstätige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ohne</a:t>
                    </a:r>
                    <a:r>
                      <a:rPr lang="en-US" dirty="0" smtClean="0"/>
                      <a:t> MH</a:t>
                    </a:r>
                    <a:r>
                      <a:rPr lang="en-US" baseline="30000" dirty="0" smtClean="0"/>
                      <a:t>1</a:t>
                    </a:r>
                    <a:r>
                      <a:rPr lang="en-US" dirty="0"/>
                      <a:t>
75,6%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2561646673078742E-2"/>
                  <c:y val="2.4182672586878142E-3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dirty="0" err="1" smtClean="0"/>
                      <a:t>Erwerbstätige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mit</a:t>
                    </a:r>
                    <a:r>
                      <a:rPr lang="en-US" dirty="0" smtClean="0"/>
                      <a:t> MH</a:t>
                    </a:r>
                    <a:r>
                      <a:rPr lang="en-US" baseline="30000" dirty="0" smtClean="0"/>
                      <a:t>1</a:t>
                    </a:r>
                    <a:r>
                      <a:rPr lang="en-US" dirty="0"/>
                      <a:t>
24,4%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927977362204725E-2"/>
                  <c:y val="-2.53829821377871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6879183070866142E-2"/>
                  <c:y val="3.66857386216346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8483961123801293E-2"/>
                  <c:y val="-0.112016862765984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3687001371235902E-2"/>
                  <c:y val="4.2786200412653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9787482369979548E-2"/>
                  <c:y val="2.22826099541727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6179330326855466E-2"/>
                  <c:y val="6.7706367419339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9565805760293227E-2"/>
                  <c:y val="-7.34509852051343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3.86870427128451E-2"/>
                  <c:y val="-4.503848656559504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sonst</a:t>
                    </a:r>
                    <a:r>
                      <a:rPr lang="en-US" dirty="0"/>
                      <a:t>. </a:t>
                    </a:r>
                    <a:r>
                      <a:rPr lang="en-US" dirty="0" err="1"/>
                      <a:t>Asien</a:t>
                    </a:r>
                    <a:r>
                      <a:rPr lang="en-US" dirty="0"/>
                      <a:t>, 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Australien</a:t>
                    </a:r>
                    <a:r>
                      <a:rPr lang="en-US" dirty="0"/>
                      <a:t>
8,7%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9.3685308541132939E-2"/>
                  <c:y val="-1.34815868877058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Tabelle1!$A$2:$A$3</c:f>
              <c:strCache>
                <c:ptCount val="2"/>
                <c:pt idx="0">
                  <c:v>Nicht - Migrantische Erwerbstätige</c:v>
                </c:pt>
                <c:pt idx="1">
                  <c:v>Migrantische Erwerbstätige</c:v>
                </c:pt>
              </c:strCache>
            </c:strRef>
          </c:cat>
          <c:val>
            <c:numRef>
              <c:f>Tabelle1!$B$2:$B$3</c:f>
              <c:numCache>
                <c:formatCode>0.0</c:formatCode>
                <c:ptCount val="2"/>
                <c:pt idx="0">
                  <c:v>75.624719790462251</c:v>
                </c:pt>
                <c:pt idx="1">
                  <c:v>24.375280209537742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6.2761025911111892E-2"/>
                  <c:y val="-4.7976741340971076E-3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dirty="0" err="1" smtClean="0"/>
                      <a:t>Erwerbstätigemit</a:t>
                    </a:r>
                    <a:r>
                      <a:rPr lang="en-US" dirty="0" smtClean="0"/>
                      <a:t> MH</a:t>
                    </a:r>
                    <a:r>
                      <a:rPr lang="en-US" baseline="30000" dirty="0" smtClean="0"/>
                      <a:t>1</a:t>
                    </a:r>
                    <a:r>
                      <a:rPr lang="en-US" dirty="0"/>
                      <a:t>
15,8%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2561646673078742E-2"/>
                  <c:y val="2.4182672586878142E-3"/>
                </c:manualLayout>
              </c:layout>
              <c:tx>
                <c:rich>
                  <a:bodyPr/>
                  <a:lstStyle/>
                  <a:p>
                    <a:pPr>
                      <a:defRPr sz="900" b="1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dirty="0" err="1" smtClean="0"/>
                      <a:t>Erwerbstätige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ohne</a:t>
                    </a:r>
                    <a:r>
                      <a:rPr lang="en-US" dirty="0" smtClean="0"/>
                      <a:t> MH</a:t>
                    </a:r>
                    <a:r>
                      <a:rPr lang="en-US" baseline="30000" dirty="0" smtClean="0"/>
                      <a:t>1</a:t>
                    </a:r>
                    <a:r>
                      <a:rPr lang="en-US" dirty="0"/>
                      <a:t>
84,2%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927977362204725E-2"/>
                  <c:y val="-2.53829821377871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6879183070866142E-2"/>
                  <c:y val="3.66857386216346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8483961123801293E-2"/>
                  <c:y val="-0.112016862765984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3687001371235902E-2"/>
                  <c:y val="4.2786200412653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9787482369979548E-2"/>
                  <c:y val="2.22826099541727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5.6179330326855466E-2"/>
                  <c:y val="6.77063674193391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9565805760293227E-2"/>
                  <c:y val="-7.34509852051343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3.86870427128451E-2"/>
                  <c:y val="-4.503848656559504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sonst</a:t>
                    </a:r>
                    <a:r>
                      <a:rPr lang="en-US" dirty="0"/>
                      <a:t>. </a:t>
                    </a:r>
                    <a:r>
                      <a:rPr lang="en-US" dirty="0" err="1"/>
                      <a:t>Asien</a:t>
                    </a:r>
                    <a:r>
                      <a:rPr lang="en-US" dirty="0"/>
                      <a:t>, 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Australien</a:t>
                    </a:r>
                    <a:r>
                      <a:rPr lang="en-US" dirty="0"/>
                      <a:t>
8,7%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9.3685308541132939E-2"/>
                  <c:y val="-1.34815868877058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Tabelle1!$A$2:$A$3</c:f>
              <c:strCache>
                <c:ptCount val="2"/>
                <c:pt idx="0">
                  <c:v>Migrantische Erwerbstätige</c:v>
                </c:pt>
                <c:pt idx="1">
                  <c:v>Nicht-Migrantische Erwerbstätige</c:v>
                </c:pt>
              </c:strCache>
            </c:strRef>
          </c:cat>
          <c:val>
            <c:numRef>
              <c:f>Tabelle1!$B$2:$B$3</c:f>
              <c:numCache>
                <c:formatCode>0.0</c:formatCode>
                <c:ptCount val="2"/>
                <c:pt idx="0">
                  <c:v>15.755313518482408</c:v>
                </c:pt>
                <c:pt idx="1">
                  <c:v>84.24468648151759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144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t" anchorCtr="0" compatLnSpc="1">
            <a:prstTxWarp prst="textNoShape">
              <a:avLst/>
            </a:prstTxWarp>
          </a:bodyPr>
          <a:lstStyle>
            <a:lvl1pPr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32" y="0"/>
            <a:ext cx="2945553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t" anchorCtr="0" compatLnSpc="1">
            <a:prstTxWarp prst="textNoShape">
              <a:avLst/>
            </a:prstTxWarp>
          </a:bodyPr>
          <a:lstStyle>
            <a:lvl1pPr algn="r"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7144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b" anchorCtr="0" compatLnSpc="1">
            <a:prstTxWarp prst="textNoShape">
              <a:avLst/>
            </a:prstTxWarp>
          </a:bodyPr>
          <a:lstStyle>
            <a:lvl1pPr defTabSz="863334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32" y="9430306"/>
            <a:ext cx="2945553" cy="49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251" tIns="43125" rIns="86251" bIns="43125" numCol="1" anchor="b" anchorCtr="0" compatLnSpc="1">
            <a:prstTxWarp prst="textNoShape">
              <a:avLst/>
            </a:prstTxWarp>
          </a:bodyPr>
          <a:lstStyle>
            <a:lvl1pPr algn="r" defTabSz="863334">
              <a:defRPr sz="1200">
                <a:cs typeface="+mn-cs"/>
              </a:defRPr>
            </a:lvl1pPr>
          </a:lstStyle>
          <a:p>
            <a:pPr>
              <a:defRPr/>
            </a:pPr>
            <a:fld id="{BDF2DA32-46B7-4336-BF6D-52FA0161D1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06" cy="52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39398" y="0"/>
            <a:ext cx="2920106" cy="528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2950" y="755650"/>
            <a:ext cx="5351463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474" y="4684928"/>
            <a:ext cx="4992490" cy="446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96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806"/>
            <a:ext cx="2920106" cy="4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96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9398" y="9447806"/>
            <a:ext cx="2920106" cy="45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1BBF9E1-F222-4D5B-9B0A-09946E30C3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660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5" descr="balken_IQPPT_existenz.bmp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31863"/>
            <a:ext cx="9906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20"/>
          <p:cNvSpPr txBox="1">
            <a:spLocks noChangeArrowheads="1"/>
          </p:cNvSpPr>
          <p:nvPr userDrawn="1"/>
        </p:nvSpPr>
        <p:spPr bwMode="auto">
          <a:xfrm>
            <a:off x="7515226" y="887415"/>
            <a:ext cx="20542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www.netzwerk-iq.de  </a:t>
            </a:r>
            <a:r>
              <a:rPr lang="de-DE" sz="800" b="1" baseline="0" dirty="0">
                <a:solidFill>
                  <a:srgbClr val="FFFFFF"/>
                </a:solidFill>
              </a:rPr>
              <a:t> </a:t>
            </a:r>
            <a:r>
              <a:rPr lang="de-DE" sz="800" dirty="0">
                <a:solidFill>
                  <a:srgbClr val="FFFFFF"/>
                </a:solidFill>
              </a:rPr>
              <a:t>I  </a:t>
            </a:r>
            <a:r>
              <a:rPr lang="de-DE" sz="800" b="1" dirty="0">
                <a:solidFill>
                  <a:srgbClr val="FFFFFF"/>
                </a:solidFill>
              </a:rPr>
              <a:t>© </a:t>
            </a:r>
            <a:r>
              <a:rPr lang="de-DE" sz="800" b="1" dirty="0" smtClean="0">
                <a:solidFill>
                  <a:srgbClr val="FFFFFF"/>
                </a:solidFill>
              </a:rPr>
              <a:t>2021 </a:t>
            </a:r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642939" y="893763"/>
            <a:ext cx="6829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DE" sz="800" b="1" dirty="0">
                <a:solidFill>
                  <a:srgbClr val="FFFFFF"/>
                </a:solidFill>
              </a:rPr>
              <a:t>Förderprogramm „Integration durch Qualifizierung (IQ)“ </a:t>
            </a:r>
          </a:p>
        </p:txBody>
      </p:sp>
      <p:pic>
        <p:nvPicPr>
          <p:cNvPr id="9" name="Grafik 8" descr="Beratung und Qualifizierung.jpg"/>
          <p:cNvPicPr>
            <a:picLocks noChangeAspect="1"/>
          </p:cNvPicPr>
          <p:nvPr userDrawn="1"/>
        </p:nvPicPr>
        <p:blipFill>
          <a:blip r:embed="rId6" cstate="print"/>
          <a:srcRect r="31416"/>
          <a:stretch>
            <a:fillRect/>
          </a:stretch>
        </p:blipFill>
        <p:spPr>
          <a:xfrm>
            <a:off x="7621144" y="245174"/>
            <a:ext cx="2284857" cy="5120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lang="de-DE" sz="2000" b="1" kern="1200" dirty="0">
          <a:solidFill>
            <a:schemeClr val="tx1"/>
          </a:solidFill>
          <a:latin typeface="Arial" charset="0"/>
          <a:ea typeface="+mn-ea"/>
          <a:cs typeface="+mn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179388" indent="-179388" algn="l" defTabSz="957263" rtl="0" eaLnBrk="0" fontAlgn="base" hangingPunct="0">
        <a:spcBef>
          <a:spcPts val="600"/>
        </a:spcBef>
        <a:spcAft>
          <a:spcPct val="0"/>
        </a:spcAft>
        <a:buClr>
          <a:srgbClr val="99CACA"/>
        </a:buClr>
        <a:buFont typeface="Wingdings" pitchFamily="2" charset="2"/>
        <a:buChar char="§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1pPr>
      <a:lvl2pPr marL="539750" indent="-3587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→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2pPr>
      <a:lvl3pPr marL="809625" indent="-269875" algn="l" defTabSz="957263" rtl="0" eaLnBrk="0" fontAlgn="base" hangingPunct="0">
        <a:spcBef>
          <a:spcPts val="500"/>
        </a:spcBef>
        <a:spcAft>
          <a:spcPct val="0"/>
        </a:spcAft>
        <a:buClr>
          <a:srgbClr val="99CACA"/>
        </a:buClr>
        <a:buFont typeface="Arial" charset="0"/>
        <a:buChar char="»"/>
        <a:defRPr>
          <a:solidFill>
            <a:srgbClr val="606060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lang="de-DE" kern="1200" dirty="0">
          <a:solidFill>
            <a:srgbClr val="606060"/>
          </a:solidFill>
          <a:latin typeface="Arial" charset="0"/>
          <a:ea typeface="+mn-ea"/>
          <a:cs typeface="+mn-cs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tatis.de/DE/Themen/Gesellschaft-Umwelt/Bevoelkerung/Migration-Integration/Glossar/migrationshintergrund.html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7"/>
          <p:cNvSpPr>
            <a:spLocks/>
          </p:cNvSpPr>
          <p:nvPr/>
        </p:nvSpPr>
        <p:spPr bwMode="auto">
          <a:xfrm>
            <a:off x="104775" y="207965"/>
            <a:ext cx="7302501" cy="620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spcBef>
                <a:spcPts val="600"/>
              </a:spcBef>
              <a:buClr>
                <a:srgbClr val="99CACA"/>
              </a:buClr>
              <a:buFont typeface="Wingdings" pitchFamily="2" charset="2"/>
              <a:buChar char="§"/>
              <a:defRPr>
                <a:solidFill>
                  <a:srgbClr val="606060"/>
                </a:solidFill>
                <a:latin typeface="Arial" charset="0"/>
              </a:defRPr>
            </a:lvl1pPr>
            <a:lvl2pPr marL="742950" indent="-28575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→"/>
              <a:defRPr>
                <a:solidFill>
                  <a:srgbClr val="606060"/>
                </a:solidFill>
                <a:latin typeface="Arial" charset="0"/>
              </a:defRPr>
            </a:lvl2pPr>
            <a:lvl3pPr marL="1143000" indent="-228600" defTabSz="957263" eaLnBrk="0" hangingPunct="0">
              <a:spcBef>
                <a:spcPts val="500"/>
              </a:spcBef>
              <a:buClr>
                <a:srgbClr val="99CACA"/>
              </a:buClr>
              <a:buFont typeface="Arial" charset="0"/>
              <a:buChar char="»"/>
              <a:defRPr>
                <a:solidFill>
                  <a:srgbClr val="606060"/>
                </a:solidFill>
                <a:latin typeface="Arial" charset="0"/>
              </a:defRPr>
            </a:lvl3pPr>
            <a:lvl4pPr marL="1600200" indent="-228600" defTabSz="957263" eaLnBrk="0" hangingPunct="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7263" eaLnBrk="0" hangingPunct="0">
              <a:spcBef>
                <a:spcPct val="20000"/>
              </a:spcBef>
              <a:buChar char="»"/>
              <a:defRPr>
                <a:solidFill>
                  <a:srgbClr val="606060"/>
                </a:solidFill>
                <a:latin typeface="Arial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60606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altLang="de-DE" sz="1800" b="1" dirty="0" smtClean="0">
                <a:solidFill>
                  <a:schemeClr val="tx1"/>
                </a:solidFill>
                <a:latin typeface="Calibri" pitchFamily="34" charset="0"/>
              </a:rPr>
              <a:t>Erwerbstätige mit Migrationshintergrund in Deutschland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DE" altLang="de-DE" sz="1800" b="1" dirty="0" smtClean="0">
                <a:solidFill>
                  <a:schemeClr val="tx1"/>
                </a:solidFill>
                <a:latin typeface="Calibri" pitchFamily="34" charset="0"/>
              </a:rPr>
              <a:t>2005 und 2019</a:t>
            </a:r>
            <a:endParaRPr lang="de-DE" altLang="de-DE" sz="1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560462085"/>
              </p:ext>
            </p:extLst>
          </p:nvPr>
        </p:nvGraphicFramePr>
        <p:xfrm>
          <a:off x="5454260" y="3513665"/>
          <a:ext cx="3736698" cy="347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hteck 1"/>
          <p:cNvSpPr/>
          <p:nvPr/>
        </p:nvSpPr>
        <p:spPr>
          <a:xfrm>
            <a:off x="104775" y="1171574"/>
            <a:ext cx="9696451" cy="2329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</a:pP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2005: ca. 35.899.000 Erwerbstätige* in Deutschland, davon ca. 5.656.000 Erwerbstätige mit Migrationshintergrund** =  15,8%</a:t>
            </a:r>
          </a:p>
          <a:p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2019: ca. 42.379.000 Erwerbstätige in 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Deutschland, davon ca. 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10.330.000 Erwerbstätige mit Migrationshintergrund 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 </a:t>
            </a:r>
            <a:r>
              <a:rPr lang="de-DE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24,4%</a:t>
            </a:r>
            <a:endParaRPr lang="de-DE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den Jahren von 2005 bis 2019 nahm die Zahl aller Erwerbstätigen in Deutschland um ca. 18,1% zu und damit deutlich mehr als die Erwerbspersonen allgemein. Dies ist nicht nur auf den Anstieg der Erwerbspersonen im allgemeinen zurückzuführen, sondern insbesondere auf einen starken Rückgang der Arbeitslosigkeit.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Noch stärker als bei den Selbständigen nahm die Zahl der Erwerbstätigen mit Migrationshintergrund zu: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absoluten Zahlen </a:t>
            </a:r>
            <a:r>
              <a:rPr lang="de-DE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 fast 4,7 Mio. Personen und prozentual um 82,7%</a:t>
            </a:r>
            <a:r>
              <a:rPr lang="de-DE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Zwar stieg auch die absolute Zahl der Erwerbstätigen ohne Migrationshintergrund (rd. 1,9 Mio.), aber bei weitem nicht so stark.</a:t>
            </a:r>
          </a:p>
          <a:p>
            <a:endParaRPr lang="de-DE" sz="1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05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Erwerbstätige sind abhängig Beschäftigten und Selbständige. Erwerbslose Personen werden nicht hinzugezählt.</a:t>
            </a:r>
          </a:p>
          <a:p>
            <a:r>
              <a:rPr lang="de-DE" sz="105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**Definition 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„Migrationshintergrund“: Eine Person hat einen Migrationshintergrund, wenn sie selbst oder mindestens ein Elternteil nicht mit deutscher Staatsangehörigkeit geboren wurde. Quelle: </a:t>
            </a:r>
            <a:r>
              <a:rPr lang="de-DE" sz="105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destatis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https://www.destatis.de/DE/Themen/Gesellschaft-Umwelt/Bevoelkerung/Migration-Integration/Glossar/migrationshintergrund.html</a:t>
            </a:r>
            <a:r>
              <a:rPr lang="de-DE" sz="105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433467479"/>
              </p:ext>
            </p:extLst>
          </p:nvPr>
        </p:nvGraphicFramePr>
        <p:xfrm>
          <a:off x="787595" y="3539066"/>
          <a:ext cx="3736698" cy="347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2085975" y="3615193"/>
            <a:ext cx="1057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Jahr 2005</a:t>
            </a:r>
            <a:endParaRPr lang="de-DE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878637" y="3615193"/>
            <a:ext cx="1057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Jahr 2019</a:t>
            </a:r>
            <a:endParaRPr lang="de-DE" sz="13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961614" y="6527767"/>
            <a:ext cx="4839612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dirty="0" smtClean="0">
                <a:latin typeface="Calibri" panose="020F0502020204030204" pitchFamily="34" charset="0"/>
                <a:cs typeface="Calibri" panose="020F0502020204030204" pitchFamily="34" charset="0"/>
              </a:rPr>
              <a:t>Quelle: Mikrozensus 2005 / 2019; eigene Darstellung IQ Fachstelle Migrantenökonomie 2021</a:t>
            </a:r>
            <a:endParaRPr lang="de-DE" sz="9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52425" y="6521384"/>
            <a:ext cx="4485364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5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de-DE" sz="950" dirty="0" smtClean="0">
                <a:latin typeface="Calibri" panose="020F0502020204030204" pitchFamily="34" charset="0"/>
                <a:cs typeface="Calibri" panose="020F0502020204030204" pitchFamily="34" charset="0"/>
              </a:rPr>
              <a:t> MH = Migrationshintergrund</a:t>
            </a:r>
            <a:endParaRPr lang="de-DE" sz="9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path path="rect">
            <a:fillToRect l="100000" t="100000"/>
          </a:path>
          <a:tileRect r="-100000" b="-100000"/>
        </a:gradFill>
        <a:ln>
          <a:noFill/>
        </a:ln>
      </a:spPr>
      <a:bodyPr anchor="ctr"/>
      <a:lstStyle>
        <a:defPPr algn="ctr">
          <a:defRPr dirty="0">
            <a:solidFill>
              <a:srgbClr val="99CAC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239</Words>
  <Application>Microsoft Office PowerPoint</Application>
  <PresentationFormat>A4-Papier (210x297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PowerPoint-Präsentation</vt:lpstr>
    </vt:vector>
  </TitlesOfParts>
  <Company>ZWH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Netzwerk</dc:title>
  <dc:creator>Reymann</dc:creator>
  <cp:lastModifiedBy>Matthias Zörb</cp:lastModifiedBy>
  <cp:revision>670</cp:revision>
  <cp:lastPrinted>2018-04-09T07:24:28Z</cp:lastPrinted>
  <dcterms:created xsi:type="dcterms:W3CDTF">2005-03-10T11:43:20Z</dcterms:created>
  <dcterms:modified xsi:type="dcterms:W3CDTF">2021-05-28T09:18:52Z</dcterms:modified>
</cp:coreProperties>
</file>