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83">
          <p15:clr>
            <a:srgbClr val="A4A3A4"/>
          </p15:clr>
        </p15:guide>
        <p15:guide id="2" orient="horz" pos="2922">
          <p15:clr>
            <a:srgbClr val="A4A3A4"/>
          </p15:clr>
        </p15:guide>
        <p15:guide id="3" orient="horz" pos="3756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165">
          <p15:clr>
            <a:srgbClr val="A4A3A4"/>
          </p15:clr>
        </p15:guide>
        <p15:guide id="6" orient="horz" pos="4170">
          <p15:clr>
            <a:srgbClr val="A4A3A4"/>
          </p15:clr>
        </p15:guide>
        <p15:guide id="7" pos="462">
          <p15:clr>
            <a:srgbClr val="A4A3A4"/>
          </p15:clr>
        </p15:guide>
        <p15:guide id="8" pos="60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7E4"/>
    <a:srgbClr val="AFCB37"/>
    <a:srgbClr val="89A4A7"/>
    <a:srgbClr val="133B5E"/>
    <a:srgbClr val="99C9C9"/>
    <a:srgbClr val="AFD0CA"/>
    <a:srgbClr val="F7A600"/>
    <a:srgbClr val="00305D"/>
    <a:srgbClr val="1961AC"/>
    <a:srgbClr val="E3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5" autoAdjust="0"/>
    <p:restoredTop sz="91533" autoAdjust="0"/>
  </p:normalViewPr>
  <p:slideViewPr>
    <p:cSldViewPr snapToGrid="0">
      <p:cViewPr>
        <p:scale>
          <a:sx n="80" d="100"/>
          <a:sy n="80" d="100"/>
        </p:scale>
        <p:origin x="252" y="-654"/>
      </p:cViewPr>
      <p:guideLst>
        <p:guide orient="horz" pos="783"/>
        <p:guide orient="horz" pos="2922"/>
        <p:guide orient="horz" pos="3756"/>
        <p:guide orient="horz" pos="459"/>
        <p:guide orient="horz" pos="165"/>
        <p:guide orient="horz" pos="4170"/>
        <p:guide pos="462"/>
        <p:guide pos="6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1976377952755907E-2"/>
                  <c:y val="-4.797692231727338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2014025590551182E-2"/>
                  <c:y val="-4.51064850819044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927977362204725E-2"/>
                  <c:y val="-2.53829821377871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6879183070866142E-2"/>
                  <c:y val="3.66857386216346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8483961123801293E-2"/>
                  <c:y val="-0.112016862765984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3687001371235902E-2"/>
                  <c:y val="4.2786200412653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9787482369979548E-2"/>
                  <c:y val="2.22826099541727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6179330326855466E-2"/>
                  <c:y val="6.7706367419339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9565805760293227E-2"/>
                  <c:y val="-7.34509852051343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3.86870427128451E-2"/>
                  <c:y val="-4.50384865655950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sonst</a:t>
                    </a:r>
                    <a:r>
                      <a:rPr lang="en-US" dirty="0"/>
                      <a:t>. </a:t>
                    </a:r>
                    <a:r>
                      <a:rPr lang="en-US" dirty="0" err="1"/>
                      <a:t>Asien</a:t>
                    </a:r>
                    <a:r>
                      <a:rPr lang="en-US" dirty="0"/>
                      <a:t>, 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Australien</a:t>
                    </a:r>
                    <a:r>
                      <a:rPr lang="en-US" dirty="0"/>
                      <a:t>
8,7%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9.3685308541132939E-2"/>
                  <c:y val="-1.34815868877058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Tabelle1!$A$2:$A$14</c:f>
              <c:strCache>
                <c:ptCount val="13"/>
                <c:pt idx="0">
                  <c:v>Türkei</c:v>
                </c:pt>
                <c:pt idx="1">
                  <c:v>Russland</c:v>
                </c:pt>
                <c:pt idx="2">
                  <c:v>Rumänien +Bulgarien</c:v>
                </c:pt>
                <c:pt idx="3">
                  <c:v>Polen</c:v>
                </c:pt>
                <c:pt idx="4">
                  <c:v>Italien</c:v>
                </c:pt>
                <c:pt idx="5">
                  <c:v>Griechenland</c:v>
                </c:pt>
                <c:pt idx="6">
                  <c:v>sonstige EU</c:v>
                </c:pt>
                <c:pt idx="7">
                  <c:v>sonstiges Europa</c:v>
                </c:pt>
                <c:pt idx="8">
                  <c:v>Unbestimmt</c:v>
                </c:pt>
                <c:pt idx="9">
                  <c:v>sonst. Asien, Australien</c:v>
                </c:pt>
                <c:pt idx="10">
                  <c:v>Afrika</c:v>
                </c:pt>
                <c:pt idx="11">
                  <c:v>Amerika</c:v>
                </c:pt>
                <c:pt idx="12">
                  <c:v>Naher/Mittlerer Osten</c:v>
                </c:pt>
              </c:strCache>
            </c:strRef>
          </c:cat>
          <c:val>
            <c:numRef>
              <c:f>Tabelle1!$B$2:$B$14</c:f>
              <c:numCache>
                <c:formatCode>0.0</c:formatCode>
                <c:ptCount val="13"/>
                <c:pt idx="0">
                  <c:v>13.29639889196676</c:v>
                </c:pt>
                <c:pt idx="1">
                  <c:v>2.7700831024930745</c:v>
                </c:pt>
                <c:pt idx="2">
                  <c:v>1.9390581717451523</c:v>
                </c:pt>
                <c:pt idx="3">
                  <c:v>7.202216066481995</c:v>
                </c:pt>
                <c:pt idx="4">
                  <c:v>9.97229916897507</c:v>
                </c:pt>
                <c:pt idx="5">
                  <c:v>5.2631578947368416</c:v>
                </c:pt>
                <c:pt idx="6">
                  <c:v>19.113573407202217</c:v>
                </c:pt>
                <c:pt idx="7">
                  <c:v>9.418282548476455</c:v>
                </c:pt>
                <c:pt idx="8">
                  <c:v>11.080332409972298</c:v>
                </c:pt>
                <c:pt idx="9">
                  <c:v>6.9252077562326875</c:v>
                </c:pt>
                <c:pt idx="10">
                  <c:v>3.32409972299169</c:v>
                </c:pt>
                <c:pt idx="11">
                  <c:v>3.0470914127423825</c:v>
                </c:pt>
                <c:pt idx="12">
                  <c:v>6.094182825484765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2" y="0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2" y="9430306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fld id="{BDF2DA32-46B7-4336-BF6D-52FA0161D1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39398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55650"/>
            <a:ext cx="5351463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474" y="4684928"/>
            <a:ext cx="4992490" cy="446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9398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BBF9E1-F222-4D5B-9B0A-09946E30C3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660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5" descr="balken_IQPPT_existenz.bmp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31863"/>
            <a:ext cx="9906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20"/>
          <p:cNvSpPr txBox="1">
            <a:spLocks noChangeArrowheads="1"/>
          </p:cNvSpPr>
          <p:nvPr userDrawn="1"/>
        </p:nvSpPr>
        <p:spPr bwMode="auto">
          <a:xfrm>
            <a:off x="7515226" y="887415"/>
            <a:ext cx="20542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www.netzwerk-iq.de  </a:t>
            </a:r>
            <a:r>
              <a:rPr lang="de-DE" sz="800" b="1" baseline="0" dirty="0">
                <a:solidFill>
                  <a:srgbClr val="FFFFFF"/>
                </a:solidFill>
              </a:rPr>
              <a:t> </a:t>
            </a:r>
            <a:r>
              <a:rPr lang="de-DE" sz="800" dirty="0">
                <a:solidFill>
                  <a:srgbClr val="FFFFFF"/>
                </a:solidFill>
              </a:rPr>
              <a:t>I  </a:t>
            </a:r>
            <a:r>
              <a:rPr lang="de-DE" sz="800" b="1" dirty="0">
                <a:solidFill>
                  <a:srgbClr val="FFFFFF"/>
                </a:solidFill>
              </a:rPr>
              <a:t>© </a:t>
            </a:r>
            <a:r>
              <a:rPr lang="de-DE" sz="800" b="1" dirty="0" smtClean="0">
                <a:solidFill>
                  <a:srgbClr val="FFFFFF"/>
                </a:solidFill>
              </a:rPr>
              <a:t>2021 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42939" y="893763"/>
            <a:ext cx="6829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Förderprogramm „Integration durch Qualifizierung (IQ)“ </a:t>
            </a:r>
          </a:p>
        </p:txBody>
      </p:sp>
      <p:pic>
        <p:nvPicPr>
          <p:cNvPr id="9" name="Grafik 8" descr="Beratung und Qualifizierung.jpg"/>
          <p:cNvPicPr>
            <a:picLocks noChangeAspect="1"/>
          </p:cNvPicPr>
          <p:nvPr userDrawn="1"/>
        </p:nvPicPr>
        <p:blipFill>
          <a:blip r:embed="rId6" cstate="print"/>
          <a:srcRect r="31416"/>
          <a:stretch>
            <a:fillRect/>
          </a:stretch>
        </p:blipFill>
        <p:spPr>
          <a:xfrm>
            <a:off x="7621144" y="245174"/>
            <a:ext cx="2284857" cy="512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lang="de-DE" sz="2000" b="1" kern="1200" dirty="0">
          <a:solidFill>
            <a:schemeClr val="tx1"/>
          </a:solidFill>
          <a:latin typeface="Arial" charset="0"/>
          <a:ea typeface="+mn-ea"/>
          <a:cs typeface="+mn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179388" indent="-179388" algn="l" defTabSz="957263" rtl="0" eaLnBrk="0" fontAlgn="base" hangingPunct="0">
        <a:spcBef>
          <a:spcPts val="600"/>
        </a:spcBef>
        <a:spcAft>
          <a:spcPct val="0"/>
        </a:spcAft>
        <a:buClr>
          <a:srgbClr val="99CACA"/>
        </a:buClr>
        <a:buFont typeface="Wingdings" pitchFamily="2" charset="2"/>
        <a:buChar char="§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1pPr>
      <a:lvl2pPr marL="539750" indent="-3587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→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2pPr>
      <a:lvl3pPr marL="809625" indent="-2698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»"/>
        <a:defRPr>
          <a:solidFill>
            <a:srgbClr val="606060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tatis.de/DE/Themen/Gesellschaft-Umwelt/Bevoelkerung/Migration-Integration/Glossar/migrationshintergrund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7"/>
          <p:cNvSpPr>
            <a:spLocks/>
          </p:cNvSpPr>
          <p:nvPr/>
        </p:nvSpPr>
        <p:spPr bwMode="auto">
          <a:xfrm>
            <a:off x="114301" y="179390"/>
            <a:ext cx="7292976" cy="66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Anteil </a:t>
            </a:r>
            <a:r>
              <a:rPr lang="de-DE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s</a:t>
            </a:r>
            <a:r>
              <a:rPr lang="de-DE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elbständigen Männer mit Migrationshintergrund in Deutschland </a:t>
            </a:r>
            <a:r>
              <a:rPr lang="de-DE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 Herkunftsländern im Jahr 2005</a:t>
            </a:r>
            <a:endParaRPr lang="de-DE" altLang="de-DE" sz="1800" b="1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967922212"/>
              </p:ext>
            </p:extLst>
          </p:nvPr>
        </p:nvGraphicFramePr>
        <p:xfrm>
          <a:off x="1530626" y="3248238"/>
          <a:ext cx="6893781" cy="345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hteck 1"/>
          <p:cNvSpPr/>
          <p:nvPr/>
        </p:nvSpPr>
        <p:spPr>
          <a:xfrm>
            <a:off x="114301" y="1209676"/>
            <a:ext cx="9620249" cy="183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2005: ca. 2.779.000 männliche Selbständige in Deutschland, davon ca. 370.000 mit Migrationshintergrund* =  13,3%</a:t>
            </a:r>
          </a:p>
          <a:p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 genauere Betrachtung nach Herkunftsländern zeigt, dass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Männer mit türkischer Biographie die meisten Selbständigen stellen, gefolgt von Männern mit italienischer und polnischer Familiengeschichte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Männer mit rumänischem bzw. bulgarischem Hintergrund haben einen nahezu </a:t>
            </a:r>
            <a:r>
              <a:rPr lang="de-DE" sz="1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unbedeu-tenden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Anteil, während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Selbständige mit griechischer Biografie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und aus der „sonstigen EU“ (außer Polen, Griechenland und Italien) noch einen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erwähnenswerten Anteil</a:t>
            </a:r>
            <a:r>
              <a:rPr lang="de-DE" sz="12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aufweisen.**</a:t>
            </a:r>
          </a:p>
          <a:p>
            <a:endParaRPr lang="de-DE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Definition „Migrationshintergrund“: Eine Person hat einen Migrationshintergrund, wenn sie selbst oder mindestens ein Elternteil nicht mit deutscher Staatsangehörigkeit geboren wurde. Quelle: </a:t>
            </a:r>
            <a:r>
              <a:rPr lang="de-DE" sz="105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destatis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https://www.destatis.de/DE/Themen/Gesellschaft-Umwelt/Bevoelkerung/Migration-Integration/Glossar/migrationshintergrund.html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e-DE" sz="105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 sehr hoch ist noch die Zahl der unbestimmten Selbständigen</a:t>
            </a:r>
            <a:endParaRPr lang="de-DE" sz="1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85489" y="6613492"/>
            <a:ext cx="4544335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>
                <a:latin typeface="Calibri" panose="020F0502020204030204" pitchFamily="34" charset="0"/>
                <a:cs typeface="Calibri" panose="020F0502020204030204" pitchFamily="34" charset="0"/>
              </a:rPr>
              <a:t>Quelle: Mikrozensus 2005 ; eigene Darstellung IQ Fachstelle Migrantenökonomie 2021</a:t>
            </a:r>
            <a:endParaRPr lang="de-DE" sz="9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</a:spPr>
      <a:bodyPr anchor="ctr"/>
      <a:lstStyle>
        <a:defPPr algn="ctr">
          <a:defRPr dirty="0">
            <a:solidFill>
              <a:srgbClr val="99CAC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A4-Papier (210x297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Company>ZWH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</dc:title>
  <dc:creator>Reymann</dc:creator>
  <cp:lastModifiedBy>Matthias Zörb</cp:lastModifiedBy>
  <cp:revision>670</cp:revision>
  <cp:lastPrinted>2018-04-09T07:24:28Z</cp:lastPrinted>
  <dcterms:created xsi:type="dcterms:W3CDTF">2005-03-10T11:43:20Z</dcterms:created>
  <dcterms:modified xsi:type="dcterms:W3CDTF">2021-05-28T10:38:30Z</dcterms:modified>
</cp:coreProperties>
</file>